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23"/>
  </p:notesMasterIdLst>
  <p:sldIdLst>
    <p:sldId id="256" r:id="rId2"/>
    <p:sldId id="257" r:id="rId3"/>
    <p:sldId id="258" r:id="rId4"/>
    <p:sldId id="296" r:id="rId5"/>
    <p:sldId id="260" r:id="rId6"/>
    <p:sldId id="263" r:id="rId7"/>
    <p:sldId id="284" r:id="rId8"/>
    <p:sldId id="282" r:id="rId9"/>
    <p:sldId id="283" r:id="rId10"/>
    <p:sldId id="266" r:id="rId11"/>
    <p:sldId id="265" r:id="rId12"/>
    <p:sldId id="279" r:id="rId13"/>
    <p:sldId id="290" r:id="rId14"/>
    <p:sldId id="297" r:id="rId15"/>
    <p:sldId id="298" r:id="rId16"/>
    <p:sldId id="299" r:id="rId17"/>
    <p:sldId id="291" r:id="rId18"/>
    <p:sldId id="292" r:id="rId19"/>
    <p:sldId id="293" r:id="rId20"/>
    <p:sldId id="294" r:id="rId21"/>
    <p:sldId id="295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8B19"/>
    <a:srgbClr val="EBA5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5" autoAdjust="0"/>
    <p:restoredTop sz="94660"/>
  </p:normalViewPr>
  <p:slideViewPr>
    <p:cSldViewPr>
      <p:cViewPr>
        <p:scale>
          <a:sx n="99" d="100"/>
          <a:sy n="99" d="100"/>
        </p:scale>
        <p:origin x="570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png>
</file>

<file path=ppt/media/image6.sv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5243A-FD7B-4629-BD73-22CC1259F9E9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CC09FD-65C5-4BC5-AD6C-1670941A3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432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CC6F718F-701E-4707-8408-57D61FEAC21D}" type="datetimeFigureOut">
              <a:rPr lang="en-US" smtClean="0"/>
              <a:t>14-Jul-17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B4110322-A234-4BE6-8BE8-719FA129FEF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.sg/url?sa=t&amp;rct=j&amp;q=&amp;esrc=s&amp;source=web&amp;cd=1&amp;cad=rja&amp;uact=8&amp;ved=0ahUKEwig4qS1sIjVAhWFsI8KHWHvDjQQFggkMAA&amp;url=http%3A%2F%2Fai2.appinventor.mit.edu%2F&amp;usg=AFQjCNENN1q-Na-ChHx4i5uQR_BacpF1Hw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pplivery.com/docs/troubleshooting/android-unknown-source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drive.google.com/open?id=0B2C6PQtZx06ySGxCUW9EX21RVU0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duino.cc/en/Reference/HomePage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95i88OSWB4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0" y="2288647"/>
            <a:ext cx="5723468" cy="803625"/>
          </a:xfrm>
        </p:spPr>
        <p:txBody>
          <a:bodyPr>
            <a:normAutofit fontScale="90000"/>
          </a:bodyPr>
          <a:lstStyle/>
          <a:p>
            <a:br>
              <a:rPr lang="en-US" sz="1000" dirty="0">
                <a:solidFill>
                  <a:srgbClr val="000000"/>
                </a:solidFill>
              </a:rPr>
            </a:br>
            <a:br>
              <a:rPr lang="en-US" sz="1000" dirty="0"/>
            </a:br>
            <a:r>
              <a:rPr lang="en-US" sz="1000" dirty="0"/>
              <a:t> </a:t>
            </a:r>
            <a:r>
              <a:rPr lang="en-US" dirty="0"/>
              <a:t>DIP </a:t>
            </a:r>
            <a:r>
              <a:rPr lang="en-US" dirty="0" err="1"/>
              <a:t>Uavionics</a:t>
            </a:r>
            <a:r>
              <a:rPr lang="en-US" dirty="0"/>
              <a:t> Phase 1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CE737E2-EE9F-41BF-B382-7B23805E9205}"/>
              </a:ext>
            </a:extLst>
          </p:cNvPr>
          <p:cNvSpPr txBox="1">
            <a:spLocks/>
          </p:cNvSpPr>
          <p:nvPr/>
        </p:nvSpPr>
        <p:spPr>
          <a:xfrm>
            <a:off x="1981200" y="3092272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66FF33"/>
                </a:solidFill>
              </a:rPr>
              <a:t>Installation of Arduino Pro Micro</a:t>
            </a:r>
          </a:p>
          <a:p>
            <a:pPr algn="l"/>
            <a:r>
              <a:rPr lang="en-US" dirty="0">
                <a:solidFill>
                  <a:srgbClr val="66FF33"/>
                </a:solidFill>
              </a:rPr>
              <a:t>AT Command of HC-06</a:t>
            </a:r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73F2D8B6-9720-4319-A7E5-4C26BF250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5825" y="2998271"/>
            <a:ext cx="524731" cy="524731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A5E7179A-72B3-40AA-A617-7B150E415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5826" y="3429000"/>
            <a:ext cx="524731" cy="52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48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60023"/>
            <a:ext cx="6781800" cy="262617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4000" dirty="0"/>
              <a:t>Step 3: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SG" sz="3000" dirty="0">
                <a:latin typeface="Arial"/>
              </a:rPr>
              <a:t>Assemble and make connections</a:t>
            </a:r>
            <a:r>
              <a:rPr lang="en-SG" sz="3000" i="0" u="none" strike="noStrike" dirty="0">
                <a:latin typeface="Arial"/>
              </a:rPr>
              <a:t> </a:t>
            </a:r>
          </a:p>
          <a:p>
            <a:pPr lvl="0">
              <a:buClr>
                <a:srgbClr val="AA2B1E"/>
              </a:buClr>
              <a:buFont typeface="Wingdings" panose="05000000000000000000" pitchFamily="2" charset="2"/>
              <a:buChar char="q"/>
            </a:pPr>
            <a:r>
              <a:rPr lang="en-SG" sz="2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Solder the necessary components according to the </a:t>
            </a:r>
            <a:r>
              <a:rPr lang="en-SG" sz="2600" u="sng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schematic diagram</a:t>
            </a:r>
            <a:r>
              <a:rPr lang="en-SG" sz="2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shown on the next slide</a:t>
            </a:r>
          </a:p>
          <a:p>
            <a:pPr lvl="0">
              <a:buClr>
                <a:srgbClr val="AA2B1E"/>
              </a:buClr>
              <a:buFont typeface="Wingdings" panose="05000000000000000000" pitchFamily="2" charset="2"/>
              <a:buChar char="q"/>
            </a:pPr>
            <a:r>
              <a:rPr lang="en-US" sz="2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Usage of mini breadboard can be </a:t>
            </a:r>
            <a:r>
              <a:rPr lang="en-US" sz="2600" u="sng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optional</a:t>
            </a:r>
            <a:endParaRPr lang="en-US" sz="2400" b="0" i="0" u="none" strike="noStrike" dirty="0">
              <a:solidFill>
                <a:prstClr val="black"/>
              </a:solidFill>
              <a:latin typeface="+mj-lt"/>
            </a:endParaRPr>
          </a:p>
          <a:p>
            <a:pPr marL="0" lvl="0" indent="0">
              <a:buNone/>
            </a:pPr>
            <a:endParaRPr lang="en-SG" b="0" i="0" u="none" strike="noStrike" dirty="0">
              <a:latin typeface="+mj-lt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600200" y="5334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4691" y="4114298"/>
            <a:ext cx="3802551" cy="2162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4557562" y="5725180"/>
            <a:ext cx="3770909" cy="536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Sample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E1A6D6-1C08-4043-A3D4-08369D566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114299"/>
            <a:ext cx="3124200" cy="21621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C34D299-84C7-438D-BACC-4C1E870E23D8}"/>
              </a:ext>
            </a:extLst>
          </p:cNvPr>
          <p:cNvSpPr/>
          <p:nvPr/>
        </p:nvSpPr>
        <p:spPr>
          <a:xfrm>
            <a:off x="685800" y="5638800"/>
            <a:ext cx="3770909" cy="536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Sample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5FB895-6700-4816-BD7E-54009D2451B1}"/>
              </a:ext>
            </a:extLst>
          </p:cNvPr>
          <p:cNvSpPr txBox="1"/>
          <p:nvPr/>
        </p:nvSpPr>
        <p:spPr>
          <a:xfrm>
            <a:off x="990600" y="3822060"/>
            <a:ext cx="1005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These samples are only for illustration purposes, please do not use them as your technical reference</a:t>
            </a:r>
          </a:p>
        </p:txBody>
      </p:sp>
    </p:spTree>
    <p:extLst>
      <p:ext uri="{BB962C8B-B14F-4D97-AF65-F5344CB8AC3E}">
        <p14:creationId xmlns:p14="http://schemas.microsoft.com/office/powerpoint/2010/main" val="370158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b="1" dirty="0"/>
              <a:t>Schematic diagram</a:t>
            </a:r>
          </a:p>
        </p:txBody>
      </p:sp>
      <p:pic>
        <p:nvPicPr>
          <p:cNvPr id="5123" name="Picture 3" descr="C:\Users\Geng Ting\Downloads\BuildABot_Schematic_Connectio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24000"/>
            <a:ext cx="739140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9037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2209801"/>
            <a:ext cx="3276600" cy="3962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Step 3:</a:t>
            </a:r>
          </a:p>
          <a:p>
            <a:pPr marL="0" indent="0">
              <a:buNone/>
            </a:pPr>
            <a:r>
              <a:rPr lang="en-US" dirty="0"/>
              <a:t>Be creative with the placement of your components!</a:t>
            </a:r>
          </a:p>
          <a:p>
            <a:pPr marL="0" indent="0">
              <a:buNone/>
            </a:pPr>
            <a:r>
              <a:rPr lang="en-US" dirty="0"/>
              <a:t>Make them neat, tidy and efficient!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52600" y="6858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pic>
        <p:nvPicPr>
          <p:cNvPr id="1026" name="Picture 2" descr="Image result for arduino multi layer shield">
            <a:extLst>
              <a:ext uri="{FF2B5EF4-FFF2-40B4-BE49-F238E27FC236}">
                <a16:creationId xmlns:a16="http://schemas.microsoft.com/office/drawing/2014/main" id="{E1334EBE-A4E5-4B26-B996-F6A399F3D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362200"/>
            <a:ext cx="3228816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7626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52600" y="6858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0B0722-C7F3-4B17-9234-6B80F63999C6}"/>
              </a:ext>
            </a:extLst>
          </p:cNvPr>
          <p:cNvSpPr txBox="1">
            <a:spLocks/>
          </p:cNvSpPr>
          <p:nvPr/>
        </p:nvSpPr>
        <p:spPr>
          <a:xfrm>
            <a:off x="990600" y="1676400"/>
            <a:ext cx="6781800" cy="4419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592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16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Brush Script MT" pitchFamily="66" charset="0"/>
              <a:buNone/>
            </a:pPr>
            <a:r>
              <a:rPr lang="en-US" sz="4000" dirty="0"/>
              <a:t>Step 4: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SG" sz="3000" dirty="0">
                <a:latin typeface="Arial"/>
              </a:rPr>
              <a:t>Download Android Interface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SG" sz="1600" dirty="0">
                <a:latin typeface="Arial"/>
              </a:rPr>
              <a:t>*Note that this app only work on Android products and the link can only be access after you login using a Gmail account*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SG" sz="1600" dirty="0">
                <a:latin typeface="Arial"/>
              </a:rPr>
              <a:t>Link to MIT app inventor:</a:t>
            </a:r>
            <a:endParaRPr lang="en-SG" sz="1600" u="sng" dirty="0">
              <a:latin typeface="Arial"/>
            </a:endParaRPr>
          </a:p>
          <a:p>
            <a:pPr marL="365760" lvl="1" indent="0">
              <a:buNone/>
            </a:pPr>
            <a:r>
              <a:rPr lang="en-SG" sz="1600" dirty="0">
                <a:latin typeface="Arial"/>
                <a:hlinkClick r:id="rId2"/>
              </a:rPr>
              <a:t>https://www.google.com.sg/url?sa=t&amp;rct=j&amp;q=&amp;esrc=s&amp;source=web&amp;cd=1&amp;cad=rja&amp;uact=8&amp;ved=0ahUKEwig4qS1sIjVAhWFsI8KHWHvDjQQFggkMAA&amp;url=http%3A%2F%2Fai2.appinventor.mit.edu%2F&amp;usg=AFQjCNENN1q-Na-ChHx4i5uQR_BacpF1Hw</a:t>
            </a:r>
            <a:endParaRPr lang="en-SG" sz="16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5879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52600" y="6858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0B0722-C7F3-4B17-9234-6B80F63999C6}"/>
              </a:ext>
            </a:extLst>
          </p:cNvPr>
          <p:cNvSpPr txBox="1">
            <a:spLocks/>
          </p:cNvSpPr>
          <p:nvPr/>
        </p:nvSpPr>
        <p:spPr>
          <a:xfrm>
            <a:off x="990600" y="1676400"/>
            <a:ext cx="6781800" cy="1371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592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16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Brush Script MT" pitchFamily="66" charset="0"/>
              <a:buNone/>
            </a:pPr>
            <a:r>
              <a:rPr lang="en-US" sz="4000" dirty="0"/>
              <a:t>Step 4: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SG" sz="3000" dirty="0">
                <a:latin typeface="Arial"/>
              </a:rPr>
              <a:t>Download Android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3D570-75D3-47CD-A74A-D6BEE3FB4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2828223"/>
            <a:ext cx="4280952" cy="3429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E53FDC-3080-44DC-A469-CD4E5018C329}"/>
              </a:ext>
            </a:extLst>
          </p:cNvPr>
          <p:cNvSpPr txBox="1"/>
          <p:nvPr/>
        </p:nvSpPr>
        <p:spPr>
          <a:xfrm>
            <a:off x="990600" y="3124200"/>
            <a:ext cx="289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Once you login, click on Gallery and search for ‘</a:t>
            </a:r>
            <a:r>
              <a:rPr lang="en-US" dirty="0" err="1"/>
              <a:t>Uavionics</a:t>
            </a:r>
            <a:r>
              <a:rPr lang="en-US" dirty="0"/>
              <a:t> DIP Phase 1 2017’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Next, click on ‘OPEN THE APP’</a:t>
            </a:r>
          </a:p>
        </p:txBody>
      </p:sp>
    </p:spTree>
    <p:extLst>
      <p:ext uri="{BB962C8B-B14F-4D97-AF65-F5344CB8AC3E}">
        <p14:creationId xmlns:p14="http://schemas.microsoft.com/office/powerpoint/2010/main" val="457350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52600" y="6858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0B0722-C7F3-4B17-9234-6B80F63999C6}"/>
              </a:ext>
            </a:extLst>
          </p:cNvPr>
          <p:cNvSpPr txBox="1">
            <a:spLocks/>
          </p:cNvSpPr>
          <p:nvPr/>
        </p:nvSpPr>
        <p:spPr>
          <a:xfrm>
            <a:off x="990600" y="1676400"/>
            <a:ext cx="6781800" cy="1371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592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16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Brush Script MT" pitchFamily="66" charset="0"/>
              <a:buNone/>
            </a:pPr>
            <a:r>
              <a:rPr lang="en-US" sz="4000" dirty="0"/>
              <a:t>Step 4: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SG" sz="3000" dirty="0">
                <a:latin typeface="Arial"/>
              </a:rPr>
              <a:t>Download Android 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E53FDC-3080-44DC-A469-CD4E5018C329}"/>
              </a:ext>
            </a:extLst>
          </p:cNvPr>
          <p:cNvSpPr txBox="1"/>
          <p:nvPr/>
        </p:nvSpPr>
        <p:spPr>
          <a:xfrm>
            <a:off x="990600" y="3124200"/>
            <a:ext cx="289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You should see a interface like this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Click on Build&gt;App(provide QR code for .</a:t>
            </a:r>
            <a:r>
              <a:rPr lang="en-US" dirty="0" err="1"/>
              <a:t>apk</a:t>
            </a:r>
            <a:r>
              <a:rPr lang="en-US" dirty="0"/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6E41F1-C9F8-4A75-BA62-0BEB83433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2851606"/>
            <a:ext cx="404299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2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52600" y="6858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0B0722-C7F3-4B17-9234-6B80F63999C6}"/>
              </a:ext>
            </a:extLst>
          </p:cNvPr>
          <p:cNvSpPr txBox="1">
            <a:spLocks/>
          </p:cNvSpPr>
          <p:nvPr/>
        </p:nvSpPr>
        <p:spPr>
          <a:xfrm>
            <a:off x="990600" y="1676400"/>
            <a:ext cx="6781800" cy="1371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592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16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Brush Script MT" pitchFamily="66" charset="0"/>
              <a:buNone/>
            </a:pPr>
            <a:r>
              <a:rPr lang="en-US" sz="4000" dirty="0"/>
              <a:t>Step 4: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SG" sz="3000" dirty="0">
                <a:latin typeface="Arial"/>
              </a:rPr>
              <a:t>Download Android Interface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52A8FD-A2B9-4DC6-B3B0-EC8A2552DD5D}"/>
              </a:ext>
            </a:extLst>
          </p:cNvPr>
          <p:cNvSpPr txBox="1"/>
          <p:nvPr/>
        </p:nvSpPr>
        <p:spPr>
          <a:xfrm>
            <a:off x="1295400" y="3022937"/>
            <a:ext cx="6781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Scan the QR code using you Android phone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Once done, install the app onto your Android phone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*Note that you may need to adjust your phone security setting in order to install the app*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Checkout the link below if you have trouble with the installation:</a:t>
            </a:r>
          </a:p>
          <a:p>
            <a:r>
              <a:rPr lang="en-US" dirty="0">
                <a:hlinkClick r:id="rId2"/>
              </a:rPr>
              <a:t>https://www.applivery.com/docs/troubleshooting/android-unknown-sources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53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52600" y="6858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0B0722-C7F3-4B17-9234-6B80F63999C6}"/>
              </a:ext>
            </a:extLst>
          </p:cNvPr>
          <p:cNvSpPr txBox="1">
            <a:spLocks/>
          </p:cNvSpPr>
          <p:nvPr/>
        </p:nvSpPr>
        <p:spPr>
          <a:xfrm>
            <a:off x="990600" y="1676401"/>
            <a:ext cx="6781800" cy="13715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592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16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Brush Script MT" pitchFamily="66" charset="0"/>
              <a:buNone/>
            </a:pPr>
            <a:r>
              <a:rPr lang="en-US" sz="4000" dirty="0"/>
              <a:t>Step 5: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SG" sz="3000" dirty="0">
                <a:latin typeface="Arial"/>
              </a:rPr>
              <a:t>Testing of Connectivity</a:t>
            </a:r>
            <a:r>
              <a:rPr lang="en-SG" sz="1600" dirty="0">
                <a:latin typeface="Arial"/>
              </a:rPr>
              <a:t>		“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E48047-1387-4AC1-BD87-F1B4CBC64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895600"/>
            <a:ext cx="2400600" cy="33359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2C2B9F-1C13-4AFF-848B-BAD102332A62}"/>
              </a:ext>
            </a:extLst>
          </p:cNvPr>
          <p:cNvSpPr txBox="1"/>
          <p:nvPr/>
        </p:nvSpPr>
        <p:spPr>
          <a:xfrm>
            <a:off x="1295400" y="3132431"/>
            <a:ext cx="3657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After the installation, run the app and your should see a similar interface as shown on the right.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Power up your Arduino via USB cable and touch on the ‘Connect’ button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Search for your device name and enter the PIN number, your device should be connected after a few seconds</a:t>
            </a:r>
          </a:p>
        </p:txBody>
      </p:sp>
    </p:spTree>
    <p:extLst>
      <p:ext uri="{BB962C8B-B14F-4D97-AF65-F5344CB8AC3E}">
        <p14:creationId xmlns:p14="http://schemas.microsoft.com/office/powerpoint/2010/main" val="3460254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52600" y="6858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0B0722-C7F3-4B17-9234-6B80F63999C6}"/>
              </a:ext>
            </a:extLst>
          </p:cNvPr>
          <p:cNvSpPr txBox="1">
            <a:spLocks/>
          </p:cNvSpPr>
          <p:nvPr/>
        </p:nvSpPr>
        <p:spPr>
          <a:xfrm>
            <a:off x="914400" y="1524000"/>
            <a:ext cx="6781800" cy="43183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592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16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Brush Script MT" pitchFamily="66" charset="0"/>
              <a:buNone/>
            </a:pPr>
            <a:r>
              <a:rPr lang="en-US" sz="4000" dirty="0"/>
              <a:t>Step 6: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SG" dirty="0">
                <a:latin typeface="Arial"/>
              </a:rPr>
              <a:t>Download of Arduino Code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SG" sz="1400" dirty="0">
                <a:latin typeface="Arial"/>
              </a:rPr>
              <a:t>Link to Arduino code:</a:t>
            </a:r>
          </a:p>
          <a:p>
            <a:pPr marL="365760" lvl="1" indent="0">
              <a:buNone/>
            </a:pPr>
            <a:r>
              <a:rPr lang="en-SG" sz="900" dirty="0">
                <a:latin typeface="Arial"/>
                <a:hlinkClick r:id="rId2"/>
              </a:rPr>
              <a:t>https://drive.google.com/open?id=0B2C6PQtZx06ySGxCUW9EX21RVU0</a:t>
            </a:r>
            <a:endParaRPr lang="en-SG" sz="900" dirty="0">
              <a:latin typeface="Arial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SG" sz="1400" dirty="0">
                <a:latin typeface="Arial"/>
              </a:rPr>
              <a:t>Click on ‘DOWNLOAD ALL’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37F302-B147-410B-876A-DB9AB6B1A473}"/>
              </a:ext>
            </a:extLst>
          </p:cNvPr>
          <p:cNvSpPr txBox="1"/>
          <p:nvPr/>
        </p:nvSpPr>
        <p:spPr>
          <a:xfrm>
            <a:off x="762000" y="3401712"/>
            <a:ext cx="4419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Unzip the zip file and there should be two </a:t>
            </a:r>
            <a:r>
              <a:rPr lang="en-US" dirty="0" err="1"/>
              <a:t>ino</a:t>
            </a:r>
            <a:r>
              <a:rPr lang="en-US" dirty="0"/>
              <a:t> files in the folder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Click on either file and open it using Arduino IDE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Your window should consists of 2 tabs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For now, you can ignore the first tab and click the second tab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E9AB2F-2264-4EE9-A9AF-34142113D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676401"/>
            <a:ext cx="3192016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8431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05000" y="4572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664782-FBC3-4684-80A8-B0C17DE79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4000"/>
            <a:ext cx="7471440" cy="4114800"/>
          </a:xfrm>
          <a:prstGeom prst="rect">
            <a:avLst/>
          </a:prstGeom>
        </p:spPr>
      </p:pic>
      <p:sp>
        <p:nvSpPr>
          <p:cNvPr id="9" name="Down Arrow 6">
            <a:extLst>
              <a:ext uri="{FF2B5EF4-FFF2-40B4-BE49-F238E27FC236}">
                <a16:creationId xmlns:a16="http://schemas.microsoft.com/office/drawing/2014/main" id="{BE743004-739D-4DEE-899C-36C6549EB0B5}"/>
              </a:ext>
            </a:extLst>
          </p:cNvPr>
          <p:cNvSpPr/>
          <p:nvPr/>
        </p:nvSpPr>
        <p:spPr>
          <a:xfrm rot="10800000">
            <a:off x="2971800" y="2667000"/>
            <a:ext cx="457200" cy="819907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4407DC-122D-40F6-BE09-1EF0D0144E01}"/>
              </a:ext>
            </a:extLst>
          </p:cNvPr>
          <p:cNvSpPr txBox="1"/>
          <p:nvPr/>
        </p:nvSpPr>
        <p:spPr>
          <a:xfrm>
            <a:off x="1524000" y="3482095"/>
            <a:ext cx="3962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are the functions available for you to call.</a:t>
            </a:r>
          </a:p>
          <a:p>
            <a:r>
              <a:rPr lang="en-US" dirty="0"/>
              <a:t>Each function will perform a specify task. </a:t>
            </a:r>
            <a:r>
              <a:rPr lang="en-US" dirty="0" err="1"/>
              <a:t>Eg</a:t>
            </a:r>
            <a:r>
              <a:rPr lang="en-US" dirty="0"/>
              <a:t>. Calling Forward() in the main loop will instruct your UGV to move forward</a:t>
            </a:r>
          </a:p>
        </p:txBody>
      </p:sp>
    </p:spTree>
    <p:extLst>
      <p:ext uri="{BB962C8B-B14F-4D97-AF65-F5344CB8AC3E}">
        <p14:creationId xmlns:p14="http://schemas.microsoft.com/office/powerpoint/2010/main" val="379934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 this 4 weeks, you will be able to…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600" dirty="0"/>
              <a:t>Design and build your very own Unmanned Ground Vehicle (UGV).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600" dirty="0"/>
              <a:t>Establish a wireless communication between a micro controller and your android phone.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600" dirty="0"/>
              <a:t>Write a program to maneuver your UGV and collect data for you!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8871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574C81-9D60-4036-B40E-DE224C722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80005"/>
            <a:ext cx="7656933" cy="28194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05000" y="4572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DEFB3C1A-C87F-49B7-B047-2F7B2FF80D11}"/>
              </a:ext>
            </a:extLst>
          </p:cNvPr>
          <p:cNvSpPr/>
          <p:nvPr/>
        </p:nvSpPr>
        <p:spPr>
          <a:xfrm rot="10800000">
            <a:off x="3048000" y="2133600"/>
            <a:ext cx="457200" cy="856104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4407DC-122D-40F6-BE09-1EF0D0144E01}"/>
              </a:ext>
            </a:extLst>
          </p:cNvPr>
          <p:cNvSpPr txBox="1"/>
          <p:nvPr/>
        </p:nvSpPr>
        <p:spPr>
          <a:xfrm>
            <a:off x="1828800" y="3072930"/>
            <a:ext cx="3962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are the commands available for your UGV to know what you have pressed on your interface.</a:t>
            </a:r>
          </a:p>
          <a:p>
            <a:r>
              <a:rPr lang="en-US" dirty="0"/>
              <a:t>Each command represents a specify button on your interface. </a:t>
            </a:r>
            <a:r>
              <a:rPr lang="en-US" dirty="0" err="1"/>
              <a:t>Eg</a:t>
            </a:r>
            <a:r>
              <a:rPr lang="en-US" dirty="0"/>
              <a:t>. Writing a if loop with a condition of (</a:t>
            </a:r>
            <a:r>
              <a:rPr lang="en-US" dirty="0" err="1"/>
              <a:t>Forward_Pressed</a:t>
            </a:r>
            <a:r>
              <a:rPr lang="en-US" dirty="0"/>
              <a:t>()) simply means ‘if the forward button is pressed on your interface’</a:t>
            </a:r>
          </a:p>
        </p:txBody>
      </p:sp>
    </p:spTree>
    <p:extLst>
      <p:ext uri="{BB962C8B-B14F-4D97-AF65-F5344CB8AC3E}">
        <p14:creationId xmlns:p14="http://schemas.microsoft.com/office/powerpoint/2010/main" val="1099248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C5ED73-1E32-4602-8E0E-CFAF24EE3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738183"/>
            <a:ext cx="7658519" cy="25908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05000" y="4572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11" name="Down Arrow 11">
            <a:extLst>
              <a:ext uri="{FF2B5EF4-FFF2-40B4-BE49-F238E27FC236}">
                <a16:creationId xmlns:a16="http://schemas.microsoft.com/office/drawing/2014/main" id="{84B3C164-5E6C-4496-9645-1B1671B66422}"/>
              </a:ext>
            </a:extLst>
          </p:cNvPr>
          <p:cNvSpPr/>
          <p:nvPr/>
        </p:nvSpPr>
        <p:spPr>
          <a:xfrm rot="10800000">
            <a:off x="2133600" y="3738708"/>
            <a:ext cx="439137" cy="940384"/>
          </a:xfrm>
          <a:prstGeom prst="downArrow">
            <a:avLst/>
          </a:prstGeom>
        </p:spPr>
        <p:style>
          <a:lnRef idx="3">
            <a:schemeClr val="lt1"/>
          </a:lnRef>
          <a:fillRef idx="1003">
            <a:schemeClr val="l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4407DC-122D-40F6-BE09-1EF0D0144E01}"/>
              </a:ext>
            </a:extLst>
          </p:cNvPr>
          <p:cNvSpPr txBox="1"/>
          <p:nvPr/>
        </p:nvSpPr>
        <p:spPr>
          <a:xfrm>
            <a:off x="1143000" y="4688717"/>
            <a:ext cx="3962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is the part that you have to complete.</a:t>
            </a:r>
          </a:p>
          <a:p>
            <a:r>
              <a:rPr lang="en-US" dirty="0"/>
              <a:t>Basically, you are task to write out an algorithms on how your UGV should react to your commands.</a:t>
            </a:r>
          </a:p>
        </p:txBody>
      </p:sp>
      <p:sp>
        <p:nvSpPr>
          <p:cNvPr id="13" name="Down Arrow 6">
            <a:extLst>
              <a:ext uri="{FF2B5EF4-FFF2-40B4-BE49-F238E27FC236}">
                <a16:creationId xmlns:a16="http://schemas.microsoft.com/office/drawing/2014/main" id="{6A788503-7FD3-4794-83D8-C827699EEA78}"/>
              </a:ext>
            </a:extLst>
          </p:cNvPr>
          <p:cNvSpPr/>
          <p:nvPr/>
        </p:nvSpPr>
        <p:spPr>
          <a:xfrm rot="5400000">
            <a:off x="1996058" y="2163919"/>
            <a:ext cx="457200" cy="819907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B43BA7-6316-4D9A-B106-8F731A7748E9}"/>
              </a:ext>
            </a:extLst>
          </p:cNvPr>
          <p:cNvSpPr txBox="1"/>
          <p:nvPr/>
        </p:nvSpPr>
        <p:spPr>
          <a:xfrm>
            <a:off x="2743200" y="2238634"/>
            <a:ext cx="396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Codes written in this loop will only be run once</a:t>
            </a:r>
          </a:p>
        </p:txBody>
      </p:sp>
      <p:sp>
        <p:nvSpPr>
          <p:cNvPr id="15" name="Down Arrow 6">
            <a:extLst>
              <a:ext uri="{FF2B5EF4-FFF2-40B4-BE49-F238E27FC236}">
                <a16:creationId xmlns:a16="http://schemas.microsoft.com/office/drawing/2014/main" id="{A8764886-FD86-4654-8CF7-814CD7DEF718}"/>
              </a:ext>
            </a:extLst>
          </p:cNvPr>
          <p:cNvSpPr/>
          <p:nvPr/>
        </p:nvSpPr>
        <p:spPr>
          <a:xfrm rot="5400000">
            <a:off x="1996059" y="2845384"/>
            <a:ext cx="457200" cy="819907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948131-BD33-45F5-91BC-A1F4AF56759A}"/>
              </a:ext>
            </a:extLst>
          </p:cNvPr>
          <p:cNvSpPr txBox="1"/>
          <p:nvPr/>
        </p:nvSpPr>
        <p:spPr>
          <a:xfrm>
            <a:off x="2731971" y="2921533"/>
            <a:ext cx="396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Codes written in this loop will be run continuously</a:t>
            </a:r>
          </a:p>
        </p:txBody>
      </p:sp>
      <p:sp>
        <p:nvSpPr>
          <p:cNvPr id="17" name="Down Arrow 9">
            <a:extLst>
              <a:ext uri="{FF2B5EF4-FFF2-40B4-BE49-F238E27FC236}">
                <a16:creationId xmlns:a16="http://schemas.microsoft.com/office/drawing/2014/main" id="{E7FDA60A-6FFE-43EE-A21E-E1101F2BA3FB}"/>
              </a:ext>
            </a:extLst>
          </p:cNvPr>
          <p:cNvSpPr/>
          <p:nvPr/>
        </p:nvSpPr>
        <p:spPr>
          <a:xfrm rot="10800000">
            <a:off x="6563129" y="2160414"/>
            <a:ext cx="457200" cy="209959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124037-73E5-4CFA-86A0-3EC6907F7CDC}"/>
              </a:ext>
            </a:extLst>
          </p:cNvPr>
          <p:cNvSpPr txBox="1"/>
          <p:nvPr/>
        </p:nvSpPr>
        <p:spPr>
          <a:xfrm>
            <a:off x="5763029" y="4260004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enter your group name here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42678F-E782-43A2-B3F9-6162950D2418}"/>
              </a:ext>
            </a:extLst>
          </p:cNvPr>
          <p:cNvSpPr txBox="1"/>
          <p:nvPr/>
        </p:nvSpPr>
        <p:spPr>
          <a:xfrm>
            <a:off x="5181600" y="5667454"/>
            <a:ext cx="33118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*Hints*</a:t>
            </a:r>
          </a:p>
          <a:p>
            <a:r>
              <a:rPr lang="en-US" sz="1100" dirty="0"/>
              <a:t>No clues on how to begin with? Get some help here!</a:t>
            </a:r>
          </a:p>
          <a:p>
            <a:r>
              <a:rPr lang="en-US" sz="1100" dirty="0">
                <a:hlinkClick r:id="rId3"/>
              </a:rPr>
              <a:t>https://www.arduino.cc/en/Reference/HomePage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563477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457200"/>
            <a:ext cx="6965245" cy="1202485"/>
          </a:xfrm>
        </p:spPr>
        <p:txBody>
          <a:bodyPr>
            <a:normAutofit/>
          </a:bodyPr>
          <a:lstStyle/>
          <a:p>
            <a:r>
              <a:rPr lang="en-US" sz="3000" dirty="0"/>
              <a:t>Components Provided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3994" y="1248943"/>
            <a:ext cx="4876800" cy="3200400"/>
          </a:xfrm>
        </p:spPr>
        <p:txBody>
          <a:bodyPr>
            <a:normAutofit fontScale="92500" lnSpcReduction="20000"/>
          </a:bodyPr>
          <a:lstStyle/>
          <a:p>
            <a:endParaRPr lang="en-US" sz="1400" dirty="0">
              <a:solidFill>
                <a:srgbClr val="000000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SG" sz="1700" dirty="0"/>
              <a:t>Arduino Pro Micro w/ cable 		x1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Motor Driver 			x1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Bluetooth Module 		x1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RFID Reader 			x1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Jumper Cables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sz="1700" dirty="0"/>
              <a:t>Corrugated Plastic (A3 size) 		x0.5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Wheels 			x2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DC Motors w/ Brackets 		x2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sz="1700" dirty="0"/>
              <a:t>Ball Caster Plastic 		x1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it-IT" sz="1700" dirty="0"/>
              <a:t>AAA Batteries (100%) 		x6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3AAA Battery Carriage 		x2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Mini Breadboard 			x1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9A0433C-C0C0-4BE6-BD41-9C27EE72D617}"/>
              </a:ext>
            </a:extLst>
          </p:cNvPr>
          <p:cNvSpPr txBox="1">
            <a:spLocks/>
          </p:cNvSpPr>
          <p:nvPr/>
        </p:nvSpPr>
        <p:spPr>
          <a:xfrm>
            <a:off x="2248539" y="4419600"/>
            <a:ext cx="4298244" cy="533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000" dirty="0"/>
              <a:t>Components Unprovided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4E3888-E606-4B31-B210-67946D22ECA6}"/>
              </a:ext>
            </a:extLst>
          </p:cNvPr>
          <p:cNvSpPr txBox="1">
            <a:spLocks/>
          </p:cNvSpPr>
          <p:nvPr/>
        </p:nvSpPr>
        <p:spPr>
          <a:xfrm>
            <a:off x="1676400" y="5029200"/>
            <a:ext cx="4876800" cy="1257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592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16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SG" sz="1900" dirty="0"/>
              <a:t>Android Phone (minimum 5 inch) 	x1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sz="1900" dirty="0"/>
              <a:t>Laptop				x1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sz="1900" dirty="0"/>
              <a:t>Google mail account		x1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sz="1900" dirty="0"/>
              <a:t>Miscellaneous equipment</a:t>
            </a:r>
          </a:p>
          <a:p>
            <a:pPr marL="0" indent="0">
              <a:buNone/>
            </a:pPr>
            <a:r>
              <a:rPr lang="en-SG" sz="1900" dirty="0" err="1"/>
              <a:t>eg</a:t>
            </a:r>
            <a:r>
              <a:rPr lang="en-SG" sz="1900" dirty="0"/>
              <a:t>. Scissor, pen, pencil, markers, etc</a:t>
            </a:r>
            <a:endParaRPr lang="en-US" sz="19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55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jayconsystems.com/media/catalog/product/cache/1/thumbnail/x960/9df78eab33525d08d6e5fb8d27136e95/j/s/js-1113_2.jpg">
            <a:extLst>
              <a:ext uri="{FF2B5EF4-FFF2-40B4-BE49-F238E27FC236}">
                <a16:creationId xmlns:a16="http://schemas.microsoft.com/office/drawing/2014/main" id="{5D7D43C6-788C-43E0-BE6A-C9EAC265E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99060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media3.arduiner.com/2426-big_default/arduino-125k-rfid-card-reader-module-rdm6300-id-rf-module-uart-output.jpg">
            <a:extLst>
              <a:ext uri="{FF2B5EF4-FFF2-40B4-BE49-F238E27FC236}">
                <a16:creationId xmlns:a16="http://schemas.microsoft.com/office/drawing/2014/main" id="{63377239-6AD6-4D3B-8CDB-D418367FE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990600"/>
            <a:ext cx="1943100" cy="1868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cdn.sparkfun.com/assets/parts/3/1/5/7/09457-02c.jpg">
            <a:extLst>
              <a:ext uri="{FF2B5EF4-FFF2-40B4-BE49-F238E27FC236}">
                <a16:creationId xmlns:a16="http://schemas.microsoft.com/office/drawing/2014/main" id="{F02D75D9-F3DD-45B8-BDBE-B5BF764F8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992605"/>
            <a:ext cx="1866900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images-na.ssl-images-amazon.com/images/I/61RwNwc8P9L._SY355_.jpg">
            <a:extLst>
              <a:ext uri="{FF2B5EF4-FFF2-40B4-BE49-F238E27FC236}">
                <a16:creationId xmlns:a16="http://schemas.microsoft.com/office/drawing/2014/main" id="{E1D9110C-43AF-4A86-9CA9-890E9BADB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1" y="3581401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a.pololu-files.com/picture/0J427.1200.jpg?043ab4a4bc95a9b6b91b6ea66ae37de0">
            <a:extLst>
              <a:ext uri="{FF2B5EF4-FFF2-40B4-BE49-F238E27FC236}">
                <a16:creationId xmlns:a16="http://schemas.microsoft.com/office/drawing/2014/main" id="{617B67BF-DC60-4F49-827E-FDC409981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5463" y="3581402"/>
            <a:ext cx="1919037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6D6D03-ED2E-4649-A3C9-3CFD3AE1D6A4}"/>
              </a:ext>
            </a:extLst>
          </p:cNvPr>
          <p:cNvSpPr txBox="1"/>
          <p:nvPr/>
        </p:nvSpPr>
        <p:spPr>
          <a:xfrm>
            <a:off x="1028700" y="2859505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Arduino Pro Micro</a:t>
            </a:r>
          </a:p>
          <a:p>
            <a:pPr algn="ctr"/>
            <a:r>
              <a:rPr lang="en-US" sz="1400" dirty="0"/>
              <a:t>5V, 16MHz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75FA59-D6C4-47D4-BB16-DB801BEFB6DE}"/>
              </a:ext>
            </a:extLst>
          </p:cNvPr>
          <p:cNvSpPr txBox="1"/>
          <p:nvPr/>
        </p:nvSpPr>
        <p:spPr>
          <a:xfrm>
            <a:off x="3524250" y="2859505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RFID Reader RDM6300</a:t>
            </a:r>
          </a:p>
          <a:p>
            <a:pPr algn="ctr"/>
            <a:r>
              <a:rPr lang="en-US" sz="1400" dirty="0"/>
              <a:t>5V, 125kHz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65390F-FEA0-41EC-8CD2-29D5DDB5900C}"/>
              </a:ext>
            </a:extLst>
          </p:cNvPr>
          <p:cNvSpPr txBox="1"/>
          <p:nvPr/>
        </p:nvSpPr>
        <p:spPr>
          <a:xfrm>
            <a:off x="5921039" y="2859505"/>
            <a:ext cx="2216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Motor Driver TB6612FNG</a:t>
            </a:r>
          </a:p>
          <a:p>
            <a:pPr algn="ctr"/>
            <a:r>
              <a:rPr lang="en-US" sz="1400" dirty="0"/>
              <a:t>5V VCC, 15V VM, 1.2-3.2 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37D01D-E86B-4651-AD50-7FD2C1A382DD}"/>
              </a:ext>
            </a:extLst>
          </p:cNvPr>
          <p:cNvSpPr txBox="1"/>
          <p:nvPr/>
        </p:nvSpPr>
        <p:spPr>
          <a:xfrm>
            <a:off x="6000749" y="5440682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GP Rechargeable Battery</a:t>
            </a:r>
          </a:p>
          <a:p>
            <a:pPr algn="ctr"/>
            <a:r>
              <a:rPr lang="en-US" sz="1400" dirty="0"/>
              <a:t>AAA, 800mAh, 1.2V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0CA85A-12CE-4C3E-983B-35277671FA72}"/>
              </a:ext>
            </a:extLst>
          </p:cNvPr>
          <p:cNvSpPr txBox="1"/>
          <p:nvPr/>
        </p:nvSpPr>
        <p:spPr>
          <a:xfrm>
            <a:off x="3524250" y="5347269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Micro Metal Gear Motor</a:t>
            </a:r>
          </a:p>
          <a:p>
            <a:pPr algn="ctr"/>
            <a:r>
              <a:rPr lang="en-US" sz="1400" dirty="0"/>
              <a:t>50:1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E5F080-61C9-44A7-A335-A24E222504C4}"/>
              </a:ext>
            </a:extLst>
          </p:cNvPr>
          <p:cNvSpPr txBox="1"/>
          <p:nvPr/>
        </p:nvSpPr>
        <p:spPr>
          <a:xfrm>
            <a:off x="1028700" y="5410201"/>
            <a:ext cx="20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Bluetooth Module HC-06</a:t>
            </a:r>
          </a:p>
          <a:p>
            <a:pPr algn="ctr"/>
            <a:r>
              <a:rPr lang="en-US" sz="1400" dirty="0"/>
              <a:t>5V, 2.4GHz, 9600bps</a:t>
            </a:r>
          </a:p>
        </p:txBody>
      </p:sp>
      <p:pic>
        <p:nvPicPr>
          <p:cNvPr id="1038" name="Picture 14" descr="http://cpc.farnell.com/productimages/standard/en_GB/BT04286-40.jpg">
            <a:extLst>
              <a:ext uri="{FF2B5EF4-FFF2-40B4-BE49-F238E27FC236}">
                <a16:creationId xmlns:a16="http://schemas.microsoft.com/office/drawing/2014/main" id="{48441AE0-E9E6-4B63-B14C-2A33D3260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581401"/>
            <a:ext cx="1866899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FA955B8-7A0D-41A6-ADB0-0952E2ED7F23}"/>
              </a:ext>
            </a:extLst>
          </p:cNvPr>
          <p:cNvSpPr txBox="1"/>
          <p:nvPr/>
        </p:nvSpPr>
        <p:spPr>
          <a:xfrm>
            <a:off x="1028700" y="5870489"/>
            <a:ext cx="701972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Note that all the descriptions above are summarized and simplified.</a:t>
            </a:r>
          </a:p>
          <a:p>
            <a:pPr algn="ctr"/>
            <a:r>
              <a:rPr lang="en-US" sz="1100" dirty="0"/>
              <a:t>For more detailed and accurate information, please refer to individual datasheets or official websites. </a:t>
            </a:r>
          </a:p>
        </p:txBody>
      </p:sp>
    </p:spTree>
    <p:extLst>
      <p:ext uri="{BB962C8B-B14F-4D97-AF65-F5344CB8AC3E}">
        <p14:creationId xmlns:p14="http://schemas.microsoft.com/office/powerpoint/2010/main" val="3539145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0929" y="2524937"/>
            <a:ext cx="5704671" cy="3276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Step 1: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SG" sz="3000" b="1" i="0" u="none" strike="noStrike" baseline="0" dirty="0">
                <a:latin typeface="Arial"/>
              </a:rPr>
              <a:t>Solder</a:t>
            </a:r>
            <a:r>
              <a:rPr lang="en-SG" sz="3000" b="1" i="0" u="none" strike="noStrike" dirty="0">
                <a:latin typeface="Arial"/>
              </a:rPr>
              <a:t> the male-to-male wires to the DC motors</a:t>
            </a:r>
          </a:p>
          <a:p>
            <a:pPr>
              <a:buFont typeface="Wingdings" panose="05000000000000000000" pitchFamily="2" charset="2"/>
              <a:buChar char="ü"/>
            </a:pPr>
            <a:endParaRPr lang="en-SG" sz="1200" b="0" i="0" u="none" strike="noStrike" dirty="0">
              <a:latin typeface="Arial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uhaus 93" panose="04030905020B02020C02" pitchFamily="82" charset="0"/>
              </a:rPr>
              <a:t>Building Procedures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574689"/>
            <a:ext cx="16764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own Arrow 3"/>
          <p:cNvSpPr/>
          <p:nvPr/>
        </p:nvSpPr>
        <p:spPr>
          <a:xfrm rot="9782727">
            <a:off x="7404475" y="4437568"/>
            <a:ext cx="457200" cy="106680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224228" y="5571265"/>
            <a:ext cx="9589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Wire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Down Arrow 8"/>
          <p:cNvSpPr/>
          <p:nvPr/>
        </p:nvSpPr>
        <p:spPr>
          <a:xfrm rot="16200000">
            <a:off x="6508739" y="1694368"/>
            <a:ext cx="457200" cy="106680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401843" y="1931546"/>
            <a:ext cx="18020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DC Motor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55A392D-3BD1-4ED5-A851-EC4EEE185F10}"/>
              </a:ext>
            </a:extLst>
          </p:cNvPr>
          <p:cNvSpPr txBox="1">
            <a:spLocks/>
          </p:cNvSpPr>
          <p:nvPr/>
        </p:nvSpPr>
        <p:spPr>
          <a:xfrm>
            <a:off x="1301384" y="4267200"/>
            <a:ext cx="5704671" cy="2763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592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116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85000"/>
              <a:buFont typeface="Brush Script MT" pitchFamily="66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sz="1200" dirty="0">
                <a:latin typeface="Arial"/>
              </a:rPr>
              <a:t>Soldering Tutorial (Recommended):</a:t>
            </a:r>
          </a:p>
          <a:p>
            <a:pPr marL="0" indent="0">
              <a:buNone/>
            </a:pPr>
            <a:r>
              <a:rPr lang="en-SG" sz="1200" dirty="0">
                <a:latin typeface="Arial"/>
                <a:hlinkClick r:id="rId3"/>
              </a:rPr>
              <a:t>https://youtu.be/f95i88OSWB4</a:t>
            </a:r>
            <a:endParaRPr lang="en-SG" sz="12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5693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531"/>
            <a:ext cx="8229600" cy="4906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Step 2: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Creating the body of the bot and the wheels</a:t>
            </a:r>
            <a:endParaRPr lang="en-SG" sz="3000" b="0" i="0" u="none" strike="noStrike" baseline="0" dirty="0">
              <a:latin typeface="Arial"/>
            </a:endParaRPr>
          </a:p>
          <a:p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Given a l</a:t>
            </a:r>
            <a:r>
              <a:rPr lang="en-SG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arge piece of corrugated plastic board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Cut it into </a:t>
            </a:r>
            <a:r>
              <a:rPr lang="en-SG" u="sng" dirty="0">
                <a:latin typeface="Arial" panose="020B0604020202020204" pitchFamily="34" charset="0"/>
                <a:cs typeface="Arial" panose="020B0604020202020204" pitchFamily="34" charset="0"/>
              </a:rPr>
              <a:t>2-4 small pieces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Design them into your desired shapes and sizes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4400550"/>
            <a:ext cx="443865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own Arrow 7"/>
          <p:cNvSpPr/>
          <p:nvPr/>
        </p:nvSpPr>
        <p:spPr>
          <a:xfrm rot="18768791">
            <a:off x="1826862" y="4521348"/>
            <a:ext cx="762000" cy="1158519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105400" y="5002306"/>
            <a:ext cx="1752600" cy="1143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74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32046"/>
            <a:ext cx="5486400" cy="4906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Step 2: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Creating the body of the bot and the wheels</a:t>
            </a:r>
            <a:endParaRPr lang="en-SG" sz="3000" b="0" i="0" u="none" strike="noStrike" baseline="0" dirty="0">
              <a:latin typeface="Arial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" y="3200400"/>
            <a:ext cx="453390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5334000" y="3245989"/>
            <a:ext cx="3048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buClr>
                <a:srgbClr val="AA2B1E"/>
              </a:buClr>
              <a:buSzPct val="85000"/>
            </a:pPr>
            <a:r>
              <a:rPr lang="en-US" sz="2800" u="sng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designing</a:t>
            </a:r>
            <a:r>
              <a:rPr lang="en-US" sz="2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stack the boards up using glue or double-sided tapes</a:t>
            </a:r>
          </a:p>
        </p:txBody>
      </p:sp>
    </p:spTree>
    <p:extLst>
      <p:ext uri="{BB962C8B-B14F-4D97-AF65-F5344CB8AC3E}">
        <p14:creationId xmlns:p14="http://schemas.microsoft.com/office/powerpoint/2010/main" val="626913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679" y="45720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auhaus 93" panose="04030905020B02020C02" pitchFamily="82" charset="0"/>
              </a:rPr>
              <a:t>Building Procedures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786" y="1237005"/>
            <a:ext cx="1780380" cy="7263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Step 2: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6538" y="2066468"/>
            <a:ext cx="3368778" cy="4181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Down Arrow 6"/>
          <p:cNvSpPr/>
          <p:nvPr/>
        </p:nvSpPr>
        <p:spPr>
          <a:xfrm rot="14538012">
            <a:off x="3543900" y="2162893"/>
            <a:ext cx="457200" cy="13772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90600" y="4331755"/>
            <a:ext cx="1791821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buClr>
                <a:srgbClr val="AA2B1E"/>
              </a:buClr>
              <a:buSzPct val="85000"/>
            </a:pPr>
            <a:r>
              <a:rPr lang="en-SG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*Hints*</a:t>
            </a:r>
          </a:p>
          <a:p>
            <a:pPr lvl="0">
              <a:spcBef>
                <a:spcPct val="20000"/>
              </a:spcBef>
              <a:buClr>
                <a:srgbClr val="AA2B1E"/>
              </a:buClr>
              <a:buSzPct val="85000"/>
            </a:pPr>
            <a:r>
              <a:rPr lang="en-SG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Holes like this can be drilled across the boards for neater connections</a:t>
            </a:r>
          </a:p>
        </p:txBody>
      </p:sp>
      <p:sp>
        <p:nvSpPr>
          <p:cNvPr id="10" name="Down Arrow 9"/>
          <p:cNvSpPr/>
          <p:nvPr/>
        </p:nvSpPr>
        <p:spPr>
          <a:xfrm rot="15405613">
            <a:off x="2827937" y="4194586"/>
            <a:ext cx="457200" cy="856104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EB9F98-76BA-41C7-836D-B346BAE4858E}"/>
              </a:ext>
            </a:extLst>
          </p:cNvPr>
          <p:cNvSpPr txBox="1"/>
          <p:nvPr/>
        </p:nvSpPr>
        <p:spPr>
          <a:xfrm>
            <a:off x="914400" y="2394072"/>
            <a:ext cx="228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Position the </a:t>
            </a:r>
            <a:r>
              <a:rPr lang="en-SG" b="1" dirty="0">
                <a:latin typeface="Arial" panose="020B0604020202020204" pitchFamily="34" charset="0"/>
                <a:cs typeface="Arial" panose="020B0604020202020204" pitchFamily="34" charset="0"/>
              </a:rPr>
              <a:t>castor ball</a:t>
            </a: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 at the </a:t>
            </a:r>
            <a:r>
              <a:rPr lang="en-SG" u="sng" dirty="0">
                <a:latin typeface="Arial" panose="020B0604020202020204" pitchFamily="34" charset="0"/>
                <a:cs typeface="Arial" panose="020B0604020202020204" pitchFamily="34" charset="0"/>
              </a:rPr>
              <a:t>head</a:t>
            </a:r>
            <a:r>
              <a:rPr lang="en-SG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of the car</a:t>
            </a:r>
          </a:p>
        </p:txBody>
      </p:sp>
      <p:sp>
        <p:nvSpPr>
          <p:cNvPr id="11" name="Down Arrow 11">
            <a:extLst>
              <a:ext uri="{FF2B5EF4-FFF2-40B4-BE49-F238E27FC236}">
                <a16:creationId xmlns:a16="http://schemas.microsoft.com/office/drawing/2014/main" id="{71E15E59-0EC8-49AD-B88D-32819831B959}"/>
              </a:ext>
            </a:extLst>
          </p:cNvPr>
          <p:cNvSpPr/>
          <p:nvPr/>
        </p:nvSpPr>
        <p:spPr>
          <a:xfrm rot="3283674">
            <a:off x="6144511" y="4620443"/>
            <a:ext cx="355058" cy="817413"/>
          </a:xfrm>
          <a:prstGeom prst="downArrow">
            <a:avLst/>
          </a:prstGeom>
        </p:spPr>
        <p:style>
          <a:lnRef idx="3">
            <a:schemeClr val="lt1"/>
          </a:lnRef>
          <a:fillRef idx="1003">
            <a:schemeClr val="l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7EC79802-FE6E-45D4-A088-0D5DF5511E88}"/>
              </a:ext>
            </a:extLst>
          </p:cNvPr>
          <p:cNvSpPr/>
          <p:nvPr/>
        </p:nvSpPr>
        <p:spPr>
          <a:xfrm rot="4645486">
            <a:off x="5129511" y="3598431"/>
            <a:ext cx="439137" cy="2525618"/>
          </a:xfrm>
          <a:prstGeom prst="downArrow">
            <a:avLst/>
          </a:prstGeom>
        </p:spPr>
        <p:style>
          <a:lnRef idx="3">
            <a:schemeClr val="lt1"/>
          </a:lnRef>
          <a:fillRef idx="1003">
            <a:schemeClr val="l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B51806-9D1D-459F-B840-E38F6BC469B2}"/>
              </a:ext>
            </a:extLst>
          </p:cNvPr>
          <p:cNvSpPr/>
          <p:nvPr/>
        </p:nvSpPr>
        <p:spPr>
          <a:xfrm>
            <a:off x="6459646" y="4048034"/>
            <a:ext cx="20843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SG" dirty="0">
                <a:solidFill>
                  <a:srgbClr val="000000"/>
                </a:solidFill>
                <a:latin typeface="avenir-lt-w01_85-heavy1475544"/>
              </a:rPr>
              <a:t>Secure the brackets onto </a:t>
            </a:r>
            <a:r>
              <a:rPr lang="en-SG" b="1" dirty="0">
                <a:solidFill>
                  <a:srgbClr val="000000"/>
                </a:solidFill>
                <a:latin typeface="avenir-lt-w01_85-heavy1475544"/>
              </a:rPr>
              <a:t>each side </a:t>
            </a:r>
            <a:r>
              <a:rPr lang="en-SG" dirty="0">
                <a:solidFill>
                  <a:srgbClr val="000000"/>
                </a:solidFill>
                <a:latin typeface="avenir-lt-w01_85-heavy1475544"/>
              </a:rPr>
              <a:t>of the UGV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49623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98775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auhaus 93" panose="04030905020B02020C02" pitchFamily="82" charset="0"/>
              </a:rPr>
              <a:t>Building Procedures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704" y="1592996"/>
            <a:ext cx="4694144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800099" y="1460619"/>
            <a:ext cx="26670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buClr>
                <a:srgbClr val="AA2B1E"/>
              </a:buClr>
              <a:buSzPct val="85000"/>
            </a:pPr>
            <a:r>
              <a:rPr lang="en-US" sz="4000" dirty="0">
                <a:solidFill>
                  <a:prstClr val="black"/>
                </a:solidFill>
              </a:rPr>
              <a:t>Step 2:</a:t>
            </a:r>
          </a:p>
        </p:txBody>
      </p:sp>
      <p:sp>
        <p:nvSpPr>
          <p:cNvPr id="6" name="Rectangle 5"/>
          <p:cNvSpPr/>
          <p:nvPr/>
        </p:nvSpPr>
        <p:spPr>
          <a:xfrm>
            <a:off x="1066800" y="2514600"/>
            <a:ext cx="234716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Insert the motors through the bracket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Attached the wheels to the motors</a:t>
            </a:r>
          </a:p>
        </p:txBody>
      </p:sp>
      <p:sp>
        <p:nvSpPr>
          <p:cNvPr id="12" name="Down Arrow 11"/>
          <p:cNvSpPr/>
          <p:nvPr/>
        </p:nvSpPr>
        <p:spPr>
          <a:xfrm rot="19475110">
            <a:off x="3319148" y="3615289"/>
            <a:ext cx="457200" cy="1548669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/>
          <p:cNvSpPr/>
          <p:nvPr/>
        </p:nvSpPr>
        <p:spPr>
          <a:xfrm rot="17824759">
            <a:off x="4695933" y="2387574"/>
            <a:ext cx="457200" cy="3756932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431865-4DC5-4EA5-BCC1-315FB129300E}"/>
              </a:ext>
            </a:extLst>
          </p:cNvPr>
          <p:cNvSpPr/>
          <p:nvPr/>
        </p:nvSpPr>
        <p:spPr>
          <a:xfrm>
            <a:off x="4876800" y="5417025"/>
            <a:ext cx="1447800" cy="747971"/>
          </a:xfrm>
          <a:prstGeom prst="rect">
            <a:avLst/>
          </a:prstGeom>
          <a:solidFill>
            <a:srgbClr val="E18B19"/>
          </a:solidFill>
          <a:ln>
            <a:solidFill>
              <a:srgbClr val="EBA5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04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ushp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874</TotalTime>
  <Words>926</Words>
  <Application>Microsoft Office PowerPoint</Application>
  <PresentationFormat>On-screen Show (4:3)</PresentationFormat>
  <Paragraphs>137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avenir-lt-w01_85-heavy1475544</vt:lpstr>
      <vt:lpstr>Arial</vt:lpstr>
      <vt:lpstr>Bauhaus 93</vt:lpstr>
      <vt:lpstr>Brush Script MT</vt:lpstr>
      <vt:lpstr>Calibri</vt:lpstr>
      <vt:lpstr>Constantia</vt:lpstr>
      <vt:lpstr>Courier New</vt:lpstr>
      <vt:lpstr>Franklin Gothic Book</vt:lpstr>
      <vt:lpstr>Rage Italic</vt:lpstr>
      <vt:lpstr>Wingdings</vt:lpstr>
      <vt:lpstr>Pushpin</vt:lpstr>
      <vt:lpstr>   DIP Uavionics Phase 1</vt:lpstr>
      <vt:lpstr>In this 4 weeks, you will be able to…</vt:lpstr>
      <vt:lpstr>Components Provided</vt:lpstr>
      <vt:lpstr>PowerPoint Presentation</vt:lpstr>
      <vt:lpstr>Building Procedures</vt:lpstr>
      <vt:lpstr>Building Procedures</vt:lpstr>
      <vt:lpstr>Building Procedures</vt:lpstr>
      <vt:lpstr>Building Procedures</vt:lpstr>
      <vt:lpstr>Building Procedures</vt:lpstr>
      <vt:lpstr>Building Procedures</vt:lpstr>
      <vt:lpstr>Schematic diagram</vt:lpstr>
      <vt:lpstr>Building Procedures</vt:lpstr>
      <vt:lpstr>Building Procedures</vt:lpstr>
      <vt:lpstr>Building Procedures</vt:lpstr>
      <vt:lpstr>Building Procedures</vt:lpstr>
      <vt:lpstr>Building Procedures</vt:lpstr>
      <vt:lpstr>Building Procedures</vt:lpstr>
      <vt:lpstr>Building Procedures</vt:lpstr>
      <vt:lpstr>Building Procedures</vt:lpstr>
      <vt:lpstr>Building Procedures</vt:lpstr>
      <vt:lpstr>Building Procedures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 Uavionics Phase 1</dc:title>
  <dc:creator>Geng Ting</dc:creator>
  <cp:lastModifiedBy>Keng Peng Chua</cp:lastModifiedBy>
  <cp:revision>96</cp:revision>
  <dcterms:created xsi:type="dcterms:W3CDTF">2017-06-27T23:13:42Z</dcterms:created>
  <dcterms:modified xsi:type="dcterms:W3CDTF">2017-07-14T09:24:04Z</dcterms:modified>
</cp:coreProperties>
</file>

<file path=docProps/thumbnail.jpeg>
</file>